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1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494D06-1CEA-445A-864F-F763F8AED579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CD983-B937-403F-8A37-615523D5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1544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5487987" y="2048256"/>
            <a:ext cx="3427412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buClr>
                <a:srgbClr val="51640A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buClr>
                <a:srgbClr val="51640A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2039111"/>
            <a:ext cx="4572000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7988300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928616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6601967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3"/>
          </p:nvPr>
        </p:nvSpPr>
        <p:spPr>
          <a:xfrm>
            <a:off x="7543800" y="1129553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4"/>
          </p:nvPr>
        </p:nvSpPr>
        <p:spPr>
          <a:xfrm>
            <a:off x="7543800" y="2629168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3084278" y="625707"/>
            <a:ext cx="3670766" cy="7610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 rot="5400000">
            <a:off x="5678114" y="3438993"/>
            <a:ext cx="5533278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2059547" y="792723"/>
            <a:ext cx="4542304" cy="64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120587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1120587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5147533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4"/>
          </p:nvPr>
        </p:nvSpPr>
        <p:spPr>
          <a:xfrm>
            <a:off x="5147533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8" name="Shape 28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Shape 29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Shape 32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Shape 33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17600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147533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79883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14400" y="5484607"/>
            <a:ext cx="8001000" cy="77723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51640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51640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147533" y="2590800"/>
            <a:ext cx="3566159" cy="3686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27013" algn="l" rtl="0">
              <a:spcBef>
                <a:spcPts val="4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27013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27013" algn="l" rtl="0">
              <a:spcBef>
                <a:spcPts val="4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27013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900951" y="2039110"/>
            <a:ext cx="3566159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914400" y="0"/>
            <a:ext cx="7999413" cy="182879"/>
          </a:xfrm>
          <a:prstGeom prst="rect">
            <a:avLst/>
          </a:prstGeom>
          <a:solidFill>
            <a:srgbClr val="D5D9C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14400" y="6675120"/>
            <a:ext cx="7999413" cy="18287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ime.camargo@isac.illinois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hyperlink" Target="mailto:manuel.talavera@isac.illinois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0" y="1447642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Ready, Set, Enroll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681566" y="2611219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91425" rIns="274300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Jaime Camargo and Manuel Talavera</a:t>
            </a: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Illinois Student Assistance Commission</a:t>
            </a:r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College Changes Everything Conference </a:t>
            </a:r>
          </a:p>
          <a:p>
            <a:pPr marL="0" marR="0" lvl="0" indent="0" algn="ctr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July 21, 2016</a:t>
            </a:r>
          </a:p>
        </p:txBody>
      </p:sp>
      <p:pic>
        <p:nvPicPr>
          <p:cNvPr id="121" name="Shape 121" descr="CCE-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62" y="590400"/>
            <a:ext cx="33242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gradc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375" y="4540525"/>
            <a:ext cx="1833000" cy="170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Applying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21875" y="2336750"/>
            <a:ext cx="8592000" cy="390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dirty="0"/>
              <a:t>Explaining the college process → terminology 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Financial Aid (apply early)-work study, award letters, loans </a:t>
            </a:r>
          </a:p>
          <a:p>
            <a:pPr marR="0" lvl="2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Verification </a:t>
            </a:r>
          </a:p>
          <a:p>
            <a:pPr marL="1035050" marR="0" lvl="2" indent="-2349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Social Security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Understanding majors/careers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A2C81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⬜</a:t>
            </a:r>
            <a:r>
              <a:rPr lang="en-US" dirty="0"/>
              <a:t> Understanding their options</a:t>
            </a:r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/>
              <a:t>Access programs for admitted </a:t>
            </a:r>
            <a:r>
              <a:rPr lang="en-US" sz="1800" dirty="0" smtClean="0"/>
              <a:t>students</a:t>
            </a:r>
          </a:p>
          <a:p>
            <a:pPr marL="12573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sz="1600" dirty="0" smtClean="0"/>
              <a:t>NEIU </a:t>
            </a:r>
            <a:r>
              <a:rPr lang="en-US" sz="1600" dirty="0" err="1" smtClean="0"/>
              <a:t>Proyecto</a:t>
            </a:r>
            <a:r>
              <a:rPr lang="en-US" sz="1600" dirty="0" smtClean="0"/>
              <a:t> </a:t>
            </a:r>
            <a:r>
              <a:rPr lang="en-US" sz="1600" dirty="0" err="1" smtClean="0"/>
              <a:t>Pa’lante</a:t>
            </a:r>
            <a:r>
              <a:rPr lang="en-US" sz="1600" dirty="0" smtClean="0"/>
              <a:t> &amp; </a:t>
            </a:r>
            <a:r>
              <a:rPr lang="en-US" sz="1600" smtClean="0"/>
              <a:t>NIU Chance </a:t>
            </a:r>
            <a:endParaRPr lang="en-US" sz="1600" dirty="0"/>
          </a:p>
          <a:p>
            <a:pPr marL="9144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/>
              <a:t>Campus </a:t>
            </a:r>
            <a:r>
              <a:rPr lang="en-US" sz="1800" dirty="0" smtClean="0"/>
              <a:t>resources, </a:t>
            </a:r>
            <a:r>
              <a:rPr lang="en-US" sz="1800" dirty="0"/>
              <a:t>Cultural center, child care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/>
              <a:t>  	facilities, counseling center, etc….</a:t>
            </a:r>
          </a:p>
          <a:p>
            <a:pPr marL="457200" marR="0" lvl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dirty="0"/>
              <a:t>Frustration with the process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8" name="Shape 188" descr="education-teaching-homeless-credits-university-credit-universities-aton861_low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512" y="4206799"/>
            <a:ext cx="2033300" cy="21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fafsa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750" y="2859275"/>
            <a:ext cx="1762675" cy="117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/>
              <a:t>Transitioning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to </a:t>
            </a:r>
            <a:r>
              <a:rPr lang="en-US"/>
              <a:t>C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ollege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117600" y="2595563"/>
            <a:ext cx="3566100" cy="36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595959"/>
              </a:buClr>
              <a:buSzPct val="111111"/>
              <a:buFont typeface="Questrial"/>
            </a:pPr>
            <a:r>
              <a:rPr lang="en-US"/>
              <a:t>Make sure students complete additional steps- Summer Melt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Adjusting to different schedule/ Time management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Mental preparation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Cultural aspects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Best advocate for student? Teach them to fish </a:t>
            </a:r>
          </a:p>
        </p:txBody>
      </p:sp>
      <p:pic>
        <p:nvPicPr>
          <p:cNvPr id="196" name="Shape 196" descr="HStoCCenter_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600" y="2595575"/>
            <a:ext cx="3352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6023853" y="4261544"/>
            <a:ext cx="1982400" cy="191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150" b="1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150" b="1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 descr="ola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250" y="40008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Strengths of </a:t>
            </a:r>
            <a:r>
              <a:rPr lang="en-US" dirty="0" smtClean="0"/>
              <a:t>being a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first</a:t>
            </a:r>
            <a:r>
              <a:rPr lang="en-US" dirty="0" smtClean="0"/>
              <a:t>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generation student</a:t>
            </a:r>
            <a:endParaRPr lang="en-US" sz="36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117600" y="2595563"/>
            <a:ext cx="3566100" cy="36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Embrace the fact that they are the first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Many advantages of being first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/>
              <a:t>Trailblazer-Sky's the limit! 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/>
              <a:t>Work hard play hard 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/>
              <a:t>Resilience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/>
              <a:t>Become a leader within their family and community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 descr="First-gen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149" y="2215012"/>
            <a:ext cx="1718849" cy="17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400x400_StudentLeader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850" y="4106650"/>
            <a:ext cx="2007425" cy="20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Strategies 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114425" y="2275474"/>
            <a:ext cx="7610400" cy="39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Collect information- Act upon it 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Assess scope of parental involvement → Assist parents 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Identify high need students (the earlier the better)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Develop a Cohort of first Gen students</a:t>
            </a:r>
          </a:p>
          <a:p>
            <a:pPr marL="457200" marR="0" lvl="0" indent="-228600" algn="l" rtl="0">
              <a:spcBef>
                <a:spcPts val="0"/>
              </a:spcBef>
            </a:pPr>
            <a:endParaRPr lang="en-US" dirty="0" smtClean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 smtClean="0"/>
              <a:t>Share </a:t>
            </a:r>
            <a:r>
              <a:rPr lang="en-US" dirty="0"/>
              <a:t>your experiences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 smtClean="0"/>
              <a:t>Invite recent alumni</a:t>
            </a:r>
            <a:endParaRPr lang="en-US"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Collaborate with community based organizations 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Continuously engage them- students should not feel left out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dirty="0"/>
              <a:t>Utilize </a:t>
            </a:r>
            <a:r>
              <a:rPr lang="en-US" dirty="0" err="1"/>
              <a:t>ISACorps</a:t>
            </a:r>
            <a:r>
              <a:rPr lang="en-US" dirty="0"/>
              <a:t> Services- Find your rep studentportal.isac.org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Describing </a:t>
            </a:r>
            <a:r>
              <a:rPr lang="en-US"/>
              <a:t>o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ur experiences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03250" y="2579373"/>
            <a:ext cx="8737500" cy="405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we chose our path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Choosing a Major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Handling Loans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Family involvement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Things we would've done better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it was the best decision of our life</a:t>
            </a:r>
          </a:p>
        </p:txBody>
      </p:sp>
      <p:pic>
        <p:nvPicPr>
          <p:cNvPr id="213" name="Shape 213" descr="1234586_1410202335868654_432941945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724" y="2175000"/>
            <a:ext cx="1957850" cy="21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IMG_107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884" y="4648200"/>
            <a:ext cx="3239374" cy="19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40888"/>
            <a:ext cx="186944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Contact info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117600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Jaime Camargo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(773) 387- 0753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Jaime.camargo@isac.illinois.gov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5029201" y="2514600"/>
            <a:ext cx="3684492" cy="3681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Questrial"/>
            </a:pPr>
            <a:r>
              <a:rPr lang="en-US" dirty="0"/>
              <a:t>Manuel Talavera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(312) 590-7527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u="sng" dirty="0" smtClean="0">
                <a:solidFill>
                  <a:schemeClr val="hlink"/>
                </a:solidFill>
                <a:hlinkClick r:id="rId4"/>
              </a:rPr>
              <a:t>manuel.talavera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@isac.illinois.gov</a:t>
            </a:r>
          </a:p>
          <a:p>
            <a:pPr marL="457200" marR="0" lvl="0" indent="-228600" algn="l" rtl="0">
              <a:spcBef>
                <a:spcPts val="0"/>
              </a:spcBef>
            </a:pPr>
            <a:endParaRPr dirty="0"/>
          </a:p>
        </p:txBody>
      </p:sp>
      <p:pic>
        <p:nvPicPr>
          <p:cNvPr id="228" name="Shape 228" descr="quote-education-is-the-passport-to-the-future-for-tomorrow-belongs-to-those-who-prepare-for-malcolm-x-18-45-1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9667" y="4663875"/>
            <a:ext cx="4934500" cy="16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Topics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130225" y="2326923"/>
            <a:ext cx="7610400" cy="419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Corps Member Districts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/>
          </a:p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CPS student summary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/>
          </a:p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Myths &amp; Stereotypes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/>
          </a:p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Initiating the conversation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/>
          </a:p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Applying to schools and exploring options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/>
          </a:p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Making the transition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/>
          </a:p>
          <a:p>
            <a:pPr marL="457200" marR="0" lvl="0" indent="-349250" algn="l" rtl="0">
              <a:spcBef>
                <a:spcPts val="0"/>
              </a:spcBef>
              <a:buSzPct val="100000"/>
            </a:pPr>
            <a:r>
              <a:rPr lang="en-US" sz="1900"/>
              <a:t>Strategies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20587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Jaime Camargo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5147533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Manuel Talavera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5147533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Born and raised on Southwest of Chicago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Bachelors from Roosevelt University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Masters from University of Illinois-Springfield 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1120587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Born and </a:t>
            </a:r>
            <a:r>
              <a:rPr lang="en-US" dirty="0"/>
              <a:t>r</a:t>
            </a: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aised on Southside of Chicago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Attended Daley </a:t>
            </a:r>
            <a:r>
              <a:rPr lang="en-US" dirty="0"/>
              <a:t>C</a:t>
            </a: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ommunity College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Graduated from Northern Illinois University 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Bachelors in Psychology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Background</a:t>
            </a:r>
          </a:p>
        </p:txBody>
      </p:sp>
      <p:pic>
        <p:nvPicPr>
          <p:cNvPr id="2" name="Picture 1" descr="husk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1295400" cy="1271187"/>
          </a:xfrm>
          <a:prstGeom prst="rect">
            <a:avLst/>
          </a:prstGeom>
        </p:spPr>
      </p:pic>
      <p:pic>
        <p:nvPicPr>
          <p:cNvPr id="3" name="Picture 2" descr="UIS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10200"/>
            <a:ext cx="2540000" cy="1168400"/>
          </a:xfrm>
          <a:prstGeom prst="rect">
            <a:avLst/>
          </a:prstGeom>
        </p:spPr>
      </p:pic>
      <p:pic>
        <p:nvPicPr>
          <p:cNvPr id="4" name="Picture 3" descr="RooseveltUniversity_400x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86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District demographics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120587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/>
              <a:t>Wright Community College District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1120587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Demographics: </a:t>
            </a:r>
            <a:endParaRPr lang="en-US" dirty="0" smtClean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 smtClean="0"/>
              <a:t>12</a:t>
            </a:r>
            <a:r>
              <a:rPr lang="en-US" dirty="0"/>
              <a:t>% </a:t>
            </a:r>
            <a:r>
              <a:rPr lang="en-US" dirty="0" smtClean="0"/>
              <a:t> African American,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76% </a:t>
            </a:r>
            <a:r>
              <a:rPr lang="en-US" dirty="0" err="1"/>
              <a:t>Latinx</a:t>
            </a:r>
            <a:endParaRPr lang="en-US" dirty="0"/>
          </a:p>
          <a:p>
            <a:pPr marL="457200" marR="0" lvl="0" indent="-228600" algn="l" rtl="0">
              <a:spcBef>
                <a:spcPts val="0"/>
              </a:spcBef>
            </a:pPr>
            <a:endParaRPr lang="en-US" dirty="0" smtClean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Graduation Rate: 76%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According to Illinois Student Report Card (ISBE 2015) 77% of seniors enroll in college within 12 months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5147533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/>
              <a:t>Malcolm X Community College District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>
            <a:off x="5147533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Questrial"/>
            </a:pPr>
            <a:r>
              <a:rPr lang="en-US" dirty="0"/>
              <a:t>Demographics: </a:t>
            </a:r>
            <a:endParaRPr lang="en-US" dirty="0" smtClean="0"/>
          </a:p>
          <a:p>
            <a:pPr marL="4572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Questrial"/>
            </a:pPr>
            <a:r>
              <a:rPr lang="en-US" dirty="0" smtClean="0"/>
              <a:t>80</a:t>
            </a:r>
            <a:r>
              <a:rPr lang="en-US" dirty="0"/>
              <a:t>% African American</a:t>
            </a:r>
            <a:r>
              <a:rPr lang="en-US" dirty="0" smtClean="0"/>
              <a:t>,</a:t>
            </a:r>
          </a:p>
          <a:p>
            <a:pPr marL="457200" marR="0" lvl="0" indent="-342900" algn="l" rtl="0">
              <a:spcBef>
                <a:spcPts val="0"/>
              </a:spcBef>
              <a:buClr>
                <a:srgbClr val="595959"/>
              </a:buClr>
              <a:buSzPct val="100000"/>
              <a:buFont typeface="Questrial"/>
            </a:pPr>
            <a:r>
              <a:rPr lang="en-US" dirty="0" smtClean="0"/>
              <a:t> </a:t>
            </a:r>
            <a:r>
              <a:rPr lang="en-US" dirty="0"/>
              <a:t>17% </a:t>
            </a:r>
            <a:r>
              <a:rPr lang="en-US" dirty="0" err="1"/>
              <a:t>Latinx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Graduation Rate: 69%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en-US" dirty="0"/>
              <a:t>According to Illinois Student Report Card (ISBE 2015) 48% of seniors enroll in college within 12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Attending Chicago Public Schools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117600" y="2216138"/>
            <a:ext cx="3566100" cy="36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Transportation 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Safe Passage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Security measures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Not the best faculties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Understaffed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Budget cuts  </a:t>
            </a:r>
            <a:endParaRPr lang="en-US" sz="1800" b="0" i="0" u="none" strike="noStrike" cap="none" dirty="0" smtClean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dirty="0" smtClean="0"/>
              <a:t>But overall, they overcome these obstacles </a:t>
            </a:r>
            <a:endParaRPr lang="en-US" sz="18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3" name="Shape 153" descr="AP9338214479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450" y="2216150"/>
            <a:ext cx="3064500" cy="172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cpslogo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450" y="4301625"/>
            <a:ext cx="2903850" cy="154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Range of Students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First </a:t>
            </a:r>
            <a:r>
              <a:rPr lang="en-U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generation</a:t>
            </a:r>
            <a:endParaRPr lang="en-US"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Future </a:t>
            </a:r>
            <a:r>
              <a:rPr lang="en-US" dirty="0"/>
              <a:t>p</a:t>
            </a:r>
            <a:r>
              <a:rPr lang="en-U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arents</a:t>
            </a:r>
            <a:endParaRPr lang="en-US"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Homeless</a:t>
            </a:r>
            <a:r>
              <a:rPr lang="en-US" dirty="0"/>
              <a:t> </a:t>
            </a:r>
            <a:r>
              <a:rPr lang="en-US" dirty="0" smtClean="0"/>
              <a:t>(20k students) </a:t>
            </a:r>
            <a:endParaRPr lang="en-US"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Incarcerated parents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Students with disabilities</a:t>
            </a:r>
          </a:p>
          <a:p>
            <a:pPr indent="-342900">
              <a:lnSpc>
                <a:spcPct val="90000"/>
              </a:lnSpc>
            </a:pPr>
            <a:r>
              <a:rPr lang="en-US" dirty="0"/>
              <a:t>LGBTQ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Undocumented </a:t>
            </a:r>
            <a:endParaRPr lang="en-US"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1" name="Shape 161" descr="VirtualSchoolStud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489" y="2207589"/>
            <a:ext cx="2332178" cy="152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favianna-welcome-dreamers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3894666"/>
            <a:ext cx="1642532" cy="215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Myths and stereotypes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Troubled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Future parents should focus on work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Seniors should know it by now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Low </a:t>
            </a:r>
            <a:r>
              <a:rPr lang="en-US"/>
              <a:t>performing</a:t>
            </a: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students should only consider community college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Students/families just don’t care</a:t>
            </a:r>
          </a:p>
          <a:p>
            <a:pPr marR="0" lvl="1" algn="l" rtl="0">
              <a:spcBef>
                <a:spcPts val="2000"/>
              </a:spcBef>
              <a:spcAft>
                <a:spcPts val="0"/>
              </a:spcAft>
            </a:pPr>
            <a:r>
              <a:rPr lang="en-US"/>
              <a:t>Cultural misconceptions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9" name="Shape 169" descr="diplo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548" y="2295473"/>
            <a:ext cx="1964224" cy="1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0" y="1102688"/>
            <a:ext cx="8913900" cy="914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 how do you approach first </a:t>
            </a:r>
            <a:r>
              <a:rPr lang="en-US" sz="3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generation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students</a:t>
            </a:r>
            <a:r>
              <a:rPr lang="en-US" sz="3000" dirty="0"/>
              <a:t>?</a:t>
            </a:r>
          </a:p>
        </p:txBody>
      </p:sp>
      <p:pic>
        <p:nvPicPr>
          <p:cNvPr id="175" name="Shape 175" descr="9612_Scalabrin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05495" r="-105495"/>
          <a:stretch/>
        </p:blipFill>
        <p:spPr>
          <a:xfrm>
            <a:off x="685800" y="2362200"/>
            <a:ext cx="7610400" cy="36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Initiating the conversation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90075" y="2259650"/>
            <a:ext cx="7919100" cy="404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Finding a common ground to speak on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dirty="0"/>
              <a:t>Gather information and assess parental involvement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Coming in with a clear mind 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Making ourselves accessible to anyone and everyone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Creating a safe space for communication 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Please be patient</a:t>
            </a:r>
          </a:p>
          <a:p>
            <a:pPr marL="0" marR="0" lvl="0" indent="0" algn="l" rtl="0">
              <a:spcBef>
                <a:spcPts val="2000"/>
              </a:spcBef>
              <a:buNone/>
            </a:pPr>
            <a:endParaRPr dirty="0"/>
          </a:p>
          <a:p>
            <a:pPr marL="0" marR="0" lvl="0" indent="0" algn="l" rtl="0">
              <a:spcBef>
                <a:spcPts val="200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510</Words>
  <Application>Microsoft Office PowerPoint</Application>
  <PresentationFormat>On-screen Show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Questrial</vt:lpstr>
      <vt:lpstr>Noto Sans Symbols</vt:lpstr>
      <vt:lpstr>Perception</vt:lpstr>
      <vt:lpstr>Ready, Set, Enroll</vt:lpstr>
      <vt:lpstr>Topics</vt:lpstr>
      <vt:lpstr>Background</vt:lpstr>
      <vt:lpstr>District demographics</vt:lpstr>
      <vt:lpstr>Attending Chicago Public Schools</vt:lpstr>
      <vt:lpstr>Range of Students</vt:lpstr>
      <vt:lpstr>Myths and stereotypes</vt:lpstr>
      <vt:lpstr>So how do you approach first generation students?</vt:lpstr>
      <vt:lpstr>Initiating the conversation </vt:lpstr>
      <vt:lpstr>Applying </vt:lpstr>
      <vt:lpstr>Transitioning to College</vt:lpstr>
      <vt:lpstr>Strengths of being a first generation student</vt:lpstr>
      <vt:lpstr>Strategies </vt:lpstr>
      <vt:lpstr>Describing our experiences 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Enroll</dc:title>
  <dc:creator>Illinois Student Assistance Commission</dc:creator>
  <cp:lastModifiedBy>Sam Nelson</cp:lastModifiedBy>
  <cp:revision>9</cp:revision>
  <cp:lastPrinted>2016-07-21T02:16:05Z</cp:lastPrinted>
  <dcterms:modified xsi:type="dcterms:W3CDTF">2016-07-29T18:57:44Z</dcterms:modified>
</cp:coreProperties>
</file>